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7" r:id="rId2"/>
    <p:sldId id="258" r:id="rId3"/>
    <p:sldId id="262" r:id="rId4"/>
    <p:sldId id="261" r:id="rId5"/>
    <p:sldId id="259" r:id="rId6"/>
    <p:sldId id="264" r:id="rId7"/>
    <p:sldId id="265" r:id="rId8"/>
    <p:sldId id="280" r:id="rId9"/>
    <p:sldId id="266" r:id="rId10"/>
    <p:sldId id="267" r:id="rId11"/>
    <p:sldId id="279" r:id="rId12"/>
    <p:sldId id="277" r:id="rId13"/>
    <p:sldId id="281" r:id="rId14"/>
    <p:sldId id="268" r:id="rId15"/>
    <p:sldId id="283" r:id="rId16"/>
    <p:sldId id="269" r:id="rId17"/>
    <p:sldId id="282" r:id="rId18"/>
    <p:sldId id="272" r:id="rId19"/>
    <p:sldId id="271" r:id="rId20"/>
    <p:sldId id="270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>
        <p:scale>
          <a:sx n="76" d="100"/>
          <a:sy n="76" d="100"/>
        </p:scale>
        <p:origin x="-123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C27C-73F2-4A09-A2E5-8A0AB298B181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AEC-7584-4E1D-A4E7-1B67F499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C27C-73F2-4A09-A2E5-8A0AB298B181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AEC-7584-4E1D-A4E7-1B67F499E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C27C-73F2-4A09-A2E5-8A0AB298B181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AEC-7584-4E1D-A4E7-1B67F499E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C27C-73F2-4A09-A2E5-8A0AB298B181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AEC-7584-4E1D-A4E7-1B67F499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C27C-73F2-4A09-A2E5-8A0AB298B181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AEC-7584-4E1D-A4E7-1B67F499E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C27C-73F2-4A09-A2E5-8A0AB298B181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AEC-7584-4E1D-A4E7-1B67F499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C27C-73F2-4A09-A2E5-8A0AB298B181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AEC-7584-4E1D-A4E7-1B67F499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C27C-73F2-4A09-A2E5-8A0AB298B181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AEC-7584-4E1D-A4E7-1B67F499E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C27C-73F2-4A09-A2E5-8A0AB298B181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AEC-7584-4E1D-A4E7-1B67F499E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C27C-73F2-4A09-A2E5-8A0AB298B181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AEC-7584-4E1D-A4E7-1B67F499E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C27C-73F2-4A09-A2E5-8A0AB298B181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AEC-7584-4E1D-A4E7-1B67F499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A3C27C-73F2-4A09-A2E5-8A0AB298B181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5F4AEC-7584-4E1D-A4E7-1B67F499E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ppt4web.ru/literatura/musa-dzhalil.html" TargetMode="External"/><Relationship Id="rId3" Type="http://schemas.openxmlformats.org/officeDocument/2006/relationships/hyperlink" Target="http://www.&#1096;&#1082;&#1086;&#1083;&#1072;1274.&#1088;&#1092;/museum/proekti/gzalil.htm" TargetMode="External"/><Relationship Id="rId7" Type="http://schemas.openxmlformats.org/officeDocument/2006/relationships/hyperlink" Target="http://ru.wikipedia.org/wiki/%CC%F3%F1%E0_%C4%E6%E0%EB%E8%EB%FC" TargetMode="External"/><Relationship Id="rId2" Type="http://schemas.openxmlformats.org/officeDocument/2006/relationships/hyperlink" Target="http://litirus.ru/biografiya/kratkaya-biografiya-m.dzhali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ferat-web.ru/content/referat/literature/literature139.php" TargetMode="External"/><Relationship Id="rId5" Type="http://schemas.openxmlformats.org/officeDocument/2006/relationships/hyperlink" Target="http://images.yandex.ru/yandsearch?stypey" TargetMode="External"/><Relationship Id="rId4" Type="http://schemas.openxmlformats.org/officeDocument/2006/relationships/hyperlink" Target="http://www.litra.ru/biography/get/wrid/00547141245484333687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1268760"/>
            <a:ext cx="4097160" cy="3949823"/>
          </a:xfrm>
        </p:spPr>
        <p:txBody>
          <a:bodyPr>
            <a:normAutofit/>
          </a:bodyPr>
          <a:lstStyle/>
          <a:p>
            <a:pPr marL="1481328" lvl="5" indent="0" algn="ctr">
              <a:buNone/>
            </a:pPr>
            <a:r>
              <a:rPr lang="ru-RU" sz="2800" b="1" dirty="0" err="1" smtClean="0">
                <a:solidFill>
                  <a:schemeClr val="accent6"/>
                </a:solidFill>
                <a:latin typeface="Arial" pitchFamily="34" charset="0"/>
                <a:cs typeface="Andalus" pitchFamily="18" charset="-78"/>
              </a:rPr>
              <a:t>Джалиль</a:t>
            </a:r>
            <a:r>
              <a:rPr lang="ru-RU" sz="2800" b="1" dirty="0" smtClean="0">
                <a:solidFill>
                  <a:schemeClr val="accent6"/>
                </a:solidFill>
                <a:latin typeface="Arial" pitchFamily="34" charset="0"/>
                <a:cs typeface="Andalus" pitchFamily="18" charset="-78"/>
              </a:rPr>
              <a:t> </a:t>
            </a:r>
            <a:endParaRPr lang="ru-RU" sz="2800" b="1" dirty="0" smtClean="0">
              <a:solidFill>
                <a:schemeClr val="accent6"/>
              </a:solidFill>
              <a:latin typeface="Arial" pitchFamily="34" charset="0"/>
              <a:cs typeface="Andalus" pitchFamily="18" charset="-78"/>
            </a:endParaRPr>
          </a:p>
          <a:p>
            <a:pPr marL="1481328" lvl="5" indent="0" algn="ctr">
              <a:buNone/>
            </a:pPr>
            <a:r>
              <a:rPr lang="ru-RU" sz="2800" b="1" dirty="0" smtClean="0">
                <a:solidFill>
                  <a:schemeClr val="accent6"/>
                </a:solidFill>
                <a:latin typeface="Arial" pitchFamily="34" charset="0"/>
                <a:cs typeface="Andalus" pitchFamily="18" charset="-78"/>
              </a:rPr>
              <a:t>Муса </a:t>
            </a:r>
            <a:r>
              <a:rPr lang="ru-RU" sz="2800" b="1" dirty="0" err="1" smtClean="0">
                <a:solidFill>
                  <a:schemeClr val="accent6"/>
                </a:solidFill>
                <a:latin typeface="Arial" pitchFamily="34" charset="0"/>
                <a:cs typeface="Andalus" pitchFamily="18" charset="-78"/>
              </a:rPr>
              <a:t>Мустафович</a:t>
            </a:r>
            <a:endParaRPr lang="ru-RU" sz="2800" b="1" dirty="0" smtClean="0">
              <a:solidFill>
                <a:schemeClr val="accent6"/>
              </a:solidFill>
              <a:latin typeface="Arial" pitchFamily="34" charset="0"/>
              <a:cs typeface="Andalus" pitchFamily="18" charset="-78"/>
            </a:endParaRPr>
          </a:p>
          <a:p>
            <a:pPr marL="1481328" lvl="5" indent="0" algn="ctr">
              <a:buNone/>
            </a:pPr>
            <a:endParaRPr lang="ru-RU" sz="2800" b="1" dirty="0" smtClean="0">
              <a:solidFill>
                <a:schemeClr val="accent6"/>
              </a:solidFill>
              <a:latin typeface="Arial" pitchFamily="34" charset="0"/>
              <a:cs typeface="Andalus" pitchFamily="18" charset="-78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(15.02.1906 </a:t>
            </a: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25.08.1944)</a:t>
            </a:r>
            <a:endParaRPr lang="ru-RU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76464" cy="618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105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algn="ctr"/>
            <a:r>
              <a:rPr lang="ru-RU" sz="2800" b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Казнь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424936" cy="347472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Тогда он был приговорён к смерти. 25 августа 1944 года казнён на гильотине в тюрьме </a:t>
            </a:r>
            <a:r>
              <a:rPr lang="ru-RU" sz="18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Плётцензее</a:t>
            </a:r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в Берлине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709" y="1988840"/>
            <a:ext cx="2758736" cy="39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276872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Зал для казней тюрьмы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Плетцензее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 Здесь были казнены 11 членов подпольной группы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Мусы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Джалиля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8008" y="2886834"/>
            <a:ext cx="3510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img576"/>
          <p:cNvPicPr>
            <a:picLocks noChangeAspect="1" noChangeArrowheads="1"/>
          </p:cNvPicPr>
          <p:nvPr/>
        </p:nvPicPr>
        <p:blipFill>
          <a:blip r:embed="rId3" cstate="print"/>
          <a:srcRect l="49359" t="45734" r="10132" b="27533"/>
          <a:stretch>
            <a:fillRect/>
          </a:stretch>
        </p:blipFill>
        <p:spPr bwMode="auto">
          <a:xfrm>
            <a:off x="251520" y="3645024"/>
            <a:ext cx="4608512" cy="300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3865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3714750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051720" y="6093296"/>
            <a:ext cx="4086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Памятник  погибшим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Джалиловцам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6035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864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60648"/>
            <a:ext cx="15382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60648"/>
            <a:ext cx="13493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700808"/>
            <a:ext cx="1347787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060848"/>
            <a:ext cx="1447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933056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2348880"/>
            <a:ext cx="151288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4365104"/>
            <a:ext cx="145573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4" y="3861048"/>
            <a:ext cx="125888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7350711" cy="1368152"/>
          </a:xfrm>
        </p:spPr>
        <p:txBody>
          <a:bodyPr/>
          <a:lstStyle/>
          <a:p>
            <a:pPr algn="just"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Указом Президиума Верховного Совета СССР от 2 февраля 1956 года за исключительную стойкость и мужество, проявленные в боях с </a:t>
            </a:r>
            <a:r>
              <a:rPr lang="ru-RU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немецко</a:t>
            </a:r>
            <a:r>
              <a:rPr lang="ru-RU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фашистскими захватчиками в Великой Отечественной войне, Мусе </a:t>
            </a:r>
            <a:r>
              <a:rPr lang="ru-RU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Джалилю</a:t>
            </a:r>
            <a:r>
              <a:rPr lang="ru-RU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посмертно присвоено звание Героя Советского Союза.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333750" cy="407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ero_of_the_Soviet_Union_med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33375"/>
            <a:ext cx="2119312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54461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1143000"/>
          </a:xfrm>
        </p:spPr>
        <p:txBody>
          <a:bodyPr/>
          <a:lstStyle/>
          <a:p>
            <a:pPr algn="ctr"/>
            <a:r>
              <a:rPr lang="ru-RU" sz="2800" b="0" dirty="0" err="1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Моабитские</a:t>
            </a:r>
            <a:r>
              <a:rPr lang="ru-RU" sz="2800" b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тетради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496944" cy="3474720"/>
          </a:xfrm>
        </p:spPr>
        <p:txBody>
          <a:bodyPr/>
          <a:lstStyle/>
          <a:p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Об ужасах неволи написано немало. Одним из таких неповторимых, обжигающих своей подлинностью документов истории являются и «</a:t>
            </a:r>
            <a:r>
              <a:rPr lang="ru-RU" sz="180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Моабитские</a:t>
            </a:r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тетради» Мусы </a:t>
            </a:r>
            <a:r>
              <a:rPr lang="ru-RU" sz="18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Джалиля</a:t>
            </a:r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274">
            <a:off x="323529" y="2617198"/>
            <a:ext cx="43815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043">
            <a:off x="4549481" y="3338398"/>
            <a:ext cx="4392421" cy="282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854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algn="ctr"/>
            <a:r>
              <a:rPr lang="ru-RU" sz="2800" b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Диплом и знак лауреата премии комсомола Татарии имени Мусы </a:t>
            </a:r>
            <a:r>
              <a:rPr lang="ru-RU" sz="2800" b="0" dirty="0" err="1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Джалиля</a:t>
            </a:r>
            <a:endParaRPr lang="ru-RU" sz="28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823356" cy="400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611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Улица им. Мусы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Джалиля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68760"/>
            <a:ext cx="806120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98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Театр оперы и балета </a:t>
            </a:r>
            <a:br>
              <a:rPr lang="ru-RU" sz="3600" dirty="0" smtClean="0"/>
            </a:br>
            <a:r>
              <a:rPr lang="ru-RU" sz="3600" dirty="0" smtClean="0"/>
              <a:t>им. </a:t>
            </a:r>
            <a:r>
              <a:rPr lang="ru-RU" sz="3600" dirty="0" err="1" smtClean="0"/>
              <a:t>Мусы</a:t>
            </a:r>
            <a:r>
              <a:rPr lang="ru-RU" sz="3600" dirty="0" smtClean="0"/>
              <a:t> </a:t>
            </a:r>
            <a:r>
              <a:rPr lang="ru-RU" sz="3600" dirty="0" err="1" smtClean="0"/>
              <a:t>Джалиля</a:t>
            </a:r>
            <a:endParaRPr lang="ru-RU" sz="3600" dirty="0"/>
          </a:p>
        </p:txBody>
      </p:sp>
      <p:pic>
        <p:nvPicPr>
          <p:cNvPr id="4" name="Содержимое 3" descr="Казань. Театр оперы и балета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624638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143000"/>
          </a:xfrm>
        </p:spPr>
        <p:txBody>
          <a:bodyPr/>
          <a:lstStyle/>
          <a:p>
            <a:pPr algn="ctr"/>
            <a:r>
              <a:rPr lang="ru-RU" sz="2800" b="0" dirty="0">
                <a:solidFill>
                  <a:srgbClr val="333333"/>
                </a:solidFill>
                <a:effectLst/>
              </a:rPr>
              <a:t>Памятник </a:t>
            </a:r>
            <a:r>
              <a:rPr lang="ru-RU" sz="2800" b="0" dirty="0" err="1" smtClean="0">
                <a:solidFill>
                  <a:srgbClr val="333333"/>
                </a:solidFill>
                <a:effectLst/>
              </a:rPr>
              <a:t>Мус</a:t>
            </a:r>
            <a:r>
              <a:rPr lang="tt-RU" sz="2800" b="0" dirty="0" smtClean="0">
                <a:solidFill>
                  <a:srgbClr val="333333"/>
                </a:solidFill>
                <a:effectLst/>
              </a:rPr>
              <a:t>ы</a:t>
            </a:r>
            <a:r>
              <a:rPr lang="ru-RU" sz="2800" b="0" dirty="0" smtClean="0">
                <a:solidFill>
                  <a:srgbClr val="333333"/>
                </a:solidFill>
                <a:effectLst/>
              </a:rPr>
              <a:t> </a:t>
            </a:r>
            <a:r>
              <a:rPr lang="ru-RU" sz="2800" b="0" dirty="0" err="1" smtClean="0">
                <a:solidFill>
                  <a:srgbClr val="333333"/>
                </a:solidFill>
                <a:effectLst/>
              </a:rPr>
              <a:t>Джалиля</a:t>
            </a:r>
            <a:r>
              <a:rPr lang="ru-RU" sz="2800" b="0" dirty="0" smtClean="0">
                <a:solidFill>
                  <a:srgbClr val="333333"/>
                </a:solidFill>
                <a:effectLst/>
              </a:rPr>
              <a:t> </a:t>
            </a:r>
            <a:r>
              <a:rPr lang="ru-RU" sz="2800" b="0" dirty="0">
                <a:solidFill>
                  <a:srgbClr val="333333"/>
                </a:solidFill>
                <a:effectLst/>
              </a:rPr>
              <a:t>в Казани</a:t>
            </a:r>
            <a:endParaRPr lang="ru-RU" sz="280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8344"/>
            <a:ext cx="8352928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94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12511" cy="1143000"/>
          </a:xfrm>
        </p:spPr>
        <p:txBody>
          <a:bodyPr/>
          <a:lstStyle/>
          <a:p>
            <a:pPr algn="ctr"/>
            <a:r>
              <a:rPr lang="ru-RU" sz="2800" dirty="0" smtClean="0"/>
              <a:t>Дом в Казани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756592" y="836712"/>
            <a:ext cx="9684568" cy="3474720"/>
          </a:xfrm>
        </p:spPr>
        <p:txBody>
          <a:bodyPr>
            <a:noAutofit/>
          </a:bodyPr>
          <a:lstStyle/>
          <a:p>
            <a:pPr lvl="2" algn="just"/>
            <a:r>
              <a:rPr lang="ru-RU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В Казани, по улице М. Горького, рядом с Татарским ордена Ленина государственным Академическим театром и Татарским радиокомитетом стоит желтый пятиэтажный дом под номером 17. Он ничем особенным не отличается от окружающих домов: таких до войны строили немало. Однако это и не совсем обычный дом. Он дорог и памятен казанцам. В нем в 1940-1941 гг. жил татарский поэт Герой Советского Союза, лауреат Ленинской премии Муса </a:t>
            </a:r>
            <a:r>
              <a:rPr lang="ru-RU" dirty="0" err="1">
                <a:solidFill>
                  <a:srgbClr val="333333"/>
                </a:solidFill>
                <a:latin typeface="+mj-lt"/>
                <a:cs typeface="Times New Roman" pitchFamily="18" charset="0"/>
              </a:rPr>
              <a:t>Джалиль</a:t>
            </a:r>
            <a:r>
              <a:rPr lang="ru-RU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. Муса </a:t>
            </a:r>
            <a:r>
              <a:rPr lang="ru-RU" dirty="0" err="1">
                <a:solidFill>
                  <a:srgbClr val="333333"/>
                </a:solidFill>
                <a:latin typeface="+mj-lt"/>
                <a:cs typeface="Times New Roman" pitchFamily="18" charset="0"/>
              </a:rPr>
              <a:t>Джалиль</a:t>
            </a:r>
            <a:r>
              <a:rPr lang="ru-RU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 поселился здесь в квартире № 28 с семьей – </a:t>
            </a:r>
            <a:r>
              <a:rPr lang="ru-RU" dirty="0" err="1">
                <a:solidFill>
                  <a:srgbClr val="333333"/>
                </a:solidFill>
                <a:latin typeface="+mj-lt"/>
                <a:cs typeface="Times New Roman" pitchFamily="18" charset="0"/>
              </a:rPr>
              <a:t>Аминой-ханум</a:t>
            </a:r>
            <a:r>
              <a:rPr lang="ru-RU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 и маленькой дочерью Чулпан – после приезда в Казань. Муса </a:t>
            </a:r>
            <a:r>
              <a:rPr lang="ru-RU" dirty="0" err="1">
                <a:solidFill>
                  <a:srgbClr val="333333"/>
                </a:solidFill>
                <a:latin typeface="+mj-lt"/>
                <a:cs typeface="Times New Roman" pitchFamily="18" charset="0"/>
              </a:rPr>
              <a:t>Джалиль</a:t>
            </a:r>
            <a:r>
              <a:rPr lang="ru-RU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 жил в этом доме, когда работал заведующим литературной частью Татарского государственного театра оперы и балета, а затем руководителем Союза писателей Татарии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8750"/>
            <a:ext cx="3960440" cy="230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8750"/>
            <a:ext cx="3521968" cy="230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281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932040" y="386247"/>
            <a:ext cx="4032448" cy="601645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Arial" pitchFamily="34" charset="0"/>
                <a:cs typeface="Arial" pitchFamily="34" charset="0"/>
              </a:rPr>
              <a:t>Семья</a:t>
            </a:r>
          </a:p>
          <a:p>
            <a:pPr algn="just"/>
            <a:r>
              <a:rPr lang="ru-RU" sz="7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Муса </a:t>
            </a:r>
            <a:r>
              <a:rPr lang="ru-RU" sz="72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Джалиль</a:t>
            </a:r>
            <a:r>
              <a:rPr lang="ru-RU" sz="7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родился в татарской деревне </a:t>
            </a:r>
            <a:r>
              <a:rPr lang="ru-RU" sz="72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Мустафино</a:t>
            </a:r>
            <a:r>
              <a:rPr lang="ru-RU" sz="7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бывшей Оренбургской губернии 15 февраля 1906 года в небогатой крестьянской семье. Отец Мусы, Мустафа, сын бедного аульного пастуха </a:t>
            </a:r>
            <a:r>
              <a:rPr lang="ru-RU" sz="72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Абубакира</a:t>
            </a:r>
            <a:r>
              <a:rPr lang="ru-RU" sz="7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с детских лет гнул спину на богатого купца. Был мальчиком на побегушках, позднее работал приказчиком. Огромное влияние на формирование внутреннего мира будущего поэта оказала его мать </a:t>
            </a:r>
            <a:r>
              <a:rPr lang="ru-RU" sz="72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Рахима-Апа</a:t>
            </a:r>
            <a:r>
              <a:rPr lang="ru-RU" sz="7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 Спокойная, тихая, </a:t>
            </a:r>
            <a:r>
              <a:rPr lang="ru-RU" sz="7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уравновешенная, полная противоположность </a:t>
            </a:r>
            <a:r>
              <a:rPr lang="ru-RU" sz="72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Мустафе-абзы</a:t>
            </a:r>
            <a:r>
              <a:rPr lang="ru-RU" sz="7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темпераментному, вспыльчивому, легко подверженному неожиданным перепадам настроения, - она обладала бесконечным терпением и стойкостью</a:t>
            </a:r>
            <a:r>
              <a:rPr lang="ru-RU" sz="8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320480" cy="609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769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algn="ctr"/>
            <a:r>
              <a:rPr lang="ru-RU" sz="2800" b="0" dirty="0" smtClean="0"/>
              <a:t>Память</a:t>
            </a:r>
            <a:endParaRPr lang="ru-RU" sz="28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640960" cy="525658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333333"/>
                </a:solidFill>
                <a:latin typeface="+mj-lt"/>
              </a:rPr>
              <a:t>Все дальше уходят в прошлое события Великой Отечественной войны. Выросло уже новое поколение, знакомое уже с минувшей войной лишь по фильмам и книгам. Но подвиг советского народа живет. И </a:t>
            </a:r>
            <a:r>
              <a:rPr lang="ru-RU" sz="1800" dirty="0" err="1">
                <a:solidFill>
                  <a:srgbClr val="333333"/>
                </a:solidFill>
                <a:latin typeface="+mj-lt"/>
              </a:rPr>
              <a:t>Джалиль</a:t>
            </a:r>
            <a:r>
              <a:rPr lang="ru-RU" sz="1800" dirty="0">
                <a:solidFill>
                  <a:srgbClr val="333333"/>
                </a:solidFill>
                <a:latin typeface="+mj-lt"/>
              </a:rPr>
              <a:t> навечно с нами. Его имя носят улицы, театры, клубы, пароходы. Его именем назван город в нефтяных районах Татарии и центральный проспект в Набережных Челнах и одна из высочайших вершин в Антарктиде. А в центре нашей столицы в городе Казани есть памятник Мусе </a:t>
            </a:r>
            <a:r>
              <a:rPr lang="ru-RU" sz="1800" dirty="0" err="1">
                <a:solidFill>
                  <a:srgbClr val="333333"/>
                </a:solidFill>
                <a:latin typeface="+mj-lt"/>
              </a:rPr>
              <a:t>Джалилю</a:t>
            </a:r>
            <a:r>
              <a:rPr lang="ru-RU" sz="1800" dirty="0">
                <a:solidFill>
                  <a:srgbClr val="333333"/>
                </a:solidFill>
                <a:latin typeface="+mj-lt"/>
              </a:rPr>
              <a:t> и музей.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339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512511" cy="1143000"/>
          </a:xfrm>
        </p:spPr>
        <p:txBody>
          <a:bodyPr/>
          <a:lstStyle/>
          <a:p>
            <a:pPr algn="ctr"/>
            <a:r>
              <a:rPr lang="ru-RU" sz="2800" dirty="0" smtClean="0"/>
              <a:t>Список использованной литературы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44824"/>
            <a:ext cx="8784976" cy="4824536"/>
          </a:xfrm>
        </p:spPr>
        <p:txBody>
          <a:bodyPr>
            <a:normAutofit fontScale="47500" lnSpcReduction="20000"/>
          </a:bodyPr>
          <a:lstStyle/>
          <a:p>
            <a:r>
              <a:rPr lang="tt-RU" sz="3800" dirty="0" smtClean="0">
                <a:latin typeface="+mj-lt"/>
              </a:rPr>
              <a:t>Муса Джалиль </a:t>
            </a:r>
            <a:r>
              <a:rPr lang="en-US" sz="3800" dirty="0" smtClean="0">
                <a:latin typeface="+mj-lt"/>
              </a:rPr>
              <a:t>“</a:t>
            </a:r>
            <a:r>
              <a:rPr lang="tt-RU" sz="3800" dirty="0" smtClean="0">
                <a:latin typeface="+mj-lt"/>
              </a:rPr>
              <a:t>избранные произведения том 2</a:t>
            </a:r>
            <a:r>
              <a:rPr lang="en-US" sz="3800" dirty="0" smtClean="0">
                <a:latin typeface="+mj-lt"/>
              </a:rPr>
              <a:t>”</a:t>
            </a:r>
            <a:r>
              <a:rPr lang="ru-RU" sz="3800" dirty="0" smtClean="0">
                <a:latin typeface="+mj-lt"/>
              </a:rPr>
              <a:t>, </a:t>
            </a:r>
            <a:r>
              <a:rPr lang="ru-RU" sz="3800" dirty="0" err="1" smtClean="0">
                <a:latin typeface="+mj-lt"/>
              </a:rPr>
              <a:t>Таткнигоиздат</a:t>
            </a:r>
            <a:r>
              <a:rPr lang="ru-RU" sz="3800" dirty="0" smtClean="0">
                <a:latin typeface="+mj-lt"/>
              </a:rPr>
              <a:t>, 1955 год</a:t>
            </a:r>
            <a:r>
              <a:rPr lang="en-US" sz="3800" dirty="0" smtClean="0">
                <a:latin typeface="+mj-lt"/>
              </a:rPr>
              <a:t>;</a:t>
            </a:r>
            <a:r>
              <a:rPr lang="ru-RU" sz="3800" dirty="0" smtClean="0">
                <a:latin typeface="+mj-lt"/>
              </a:rPr>
              <a:t/>
            </a:r>
            <a:br>
              <a:rPr lang="ru-RU" sz="3800" dirty="0" smtClean="0">
                <a:latin typeface="+mj-lt"/>
              </a:rPr>
            </a:br>
            <a:r>
              <a:rPr lang="ru-RU" sz="3800" dirty="0" err="1" smtClean="0">
                <a:latin typeface="+mj-lt"/>
              </a:rPr>
              <a:t>Муса</a:t>
            </a:r>
            <a:r>
              <a:rPr lang="ru-RU" sz="3800" dirty="0" smtClean="0">
                <a:latin typeface="+mj-lt"/>
              </a:rPr>
              <a:t>  </a:t>
            </a:r>
            <a:r>
              <a:rPr lang="ru-RU" sz="3800" dirty="0" err="1" smtClean="0">
                <a:latin typeface="+mj-lt"/>
              </a:rPr>
              <a:t>Джалиль</a:t>
            </a:r>
            <a:r>
              <a:rPr lang="ru-RU" sz="3800" dirty="0" smtClean="0">
                <a:latin typeface="+mj-lt"/>
              </a:rPr>
              <a:t> </a:t>
            </a:r>
            <a:r>
              <a:rPr lang="en-US" sz="3800" dirty="0" smtClean="0">
                <a:latin typeface="+mj-lt"/>
              </a:rPr>
              <a:t>“</a:t>
            </a:r>
            <a:r>
              <a:rPr lang="ru-RU" sz="3800" dirty="0" smtClean="0">
                <a:latin typeface="+mj-lt"/>
              </a:rPr>
              <a:t> </a:t>
            </a:r>
            <a:r>
              <a:rPr lang="en-US" sz="3800" dirty="0" err="1" smtClean="0">
                <a:latin typeface="+mj-lt"/>
              </a:rPr>
              <a:t>Mussadshall</a:t>
            </a:r>
            <a:r>
              <a:rPr lang="en-US" sz="3800" dirty="0" smtClean="0">
                <a:latin typeface="+mj-lt"/>
              </a:rPr>
              <a:t>”</a:t>
            </a:r>
            <a:r>
              <a:rPr lang="ru-RU" sz="3800" dirty="0" smtClean="0">
                <a:latin typeface="+mj-lt"/>
              </a:rPr>
              <a:t>, </a:t>
            </a:r>
            <a:r>
              <a:rPr lang="ru-RU" sz="3800" dirty="0" err="1" smtClean="0">
                <a:latin typeface="+mj-lt"/>
              </a:rPr>
              <a:t>Таткнигоиздат</a:t>
            </a:r>
            <a:r>
              <a:rPr lang="ru-RU" sz="3800" dirty="0" smtClean="0">
                <a:latin typeface="+mj-lt"/>
              </a:rPr>
              <a:t>, 1966 год</a:t>
            </a:r>
            <a:r>
              <a:rPr lang="en-US" sz="3800" dirty="0" smtClean="0">
                <a:latin typeface="+mj-lt"/>
              </a:rPr>
              <a:t>;</a:t>
            </a:r>
            <a:r>
              <a:rPr lang="ru-RU" sz="3800" dirty="0" smtClean="0">
                <a:latin typeface="+mj-lt"/>
              </a:rPr>
              <a:t/>
            </a:r>
            <a:br>
              <a:rPr lang="ru-RU" sz="3800" dirty="0" smtClean="0">
                <a:latin typeface="+mj-lt"/>
              </a:rPr>
            </a:br>
            <a:r>
              <a:rPr lang="ru-RU" sz="3800" dirty="0" smtClean="0">
                <a:latin typeface="+mj-lt"/>
              </a:rPr>
              <a:t>Рафаэль Мустафин </a:t>
            </a:r>
            <a:r>
              <a:rPr lang="en-US" sz="3800" dirty="0" smtClean="0">
                <a:latin typeface="+mj-lt"/>
              </a:rPr>
              <a:t>“</a:t>
            </a:r>
            <a:r>
              <a:rPr lang="ru-RU" sz="3800" dirty="0" smtClean="0">
                <a:latin typeface="+mj-lt"/>
              </a:rPr>
              <a:t>о следам поэта-героя</a:t>
            </a:r>
            <a:r>
              <a:rPr lang="en-US" sz="3800" dirty="0" smtClean="0">
                <a:latin typeface="+mj-lt"/>
              </a:rPr>
              <a:t>”</a:t>
            </a:r>
            <a:r>
              <a:rPr lang="ru-RU" sz="3800" dirty="0" smtClean="0">
                <a:latin typeface="+mj-lt"/>
              </a:rPr>
              <a:t>, издательство </a:t>
            </a:r>
            <a:r>
              <a:rPr lang="en-US" sz="3800" dirty="0" smtClean="0">
                <a:latin typeface="+mj-lt"/>
              </a:rPr>
              <a:t>“</a:t>
            </a:r>
            <a:r>
              <a:rPr lang="ru-RU" sz="3800" dirty="0" smtClean="0">
                <a:latin typeface="+mj-lt"/>
              </a:rPr>
              <a:t>Детская литература</a:t>
            </a:r>
            <a:r>
              <a:rPr lang="en-US" sz="3800" dirty="0" smtClean="0">
                <a:latin typeface="+mj-lt"/>
              </a:rPr>
              <a:t>”</a:t>
            </a:r>
            <a:r>
              <a:rPr lang="ru-RU" sz="3800" dirty="0" smtClean="0">
                <a:latin typeface="+mj-lt"/>
              </a:rPr>
              <a:t>,</a:t>
            </a:r>
            <a:r>
              <a:rPr lang="en-US" sz="3800" dirty="0" smtClean="0">
                <a:latin typeface="+mj-lt"/>
              </a:rPr>
              <a:t> </a:t>
            </a:r>
            <a:r>
              <a:rPr lang="ru-RU" sz="3800" dirty="0" smtClean="0">
                <a:latin typeface="+mj-lt"/>
              </a:rPr>
              <a:t> </a:t>
            </a:r>
            <a:r>
              <a:rPr lang="en-US" sz="3800" dirty="0" smtClean="0">
                <a:latin typeface="+mj-lt"/>
              </a:rPr>
              <a:t>1971 </a:t>
            </a:r>
            <a:r>
              <a:rPr lang="ru-RU" sz="3800" dirty="0" smtClean="0">
                <a:latin typeface="+mj-lt"/>
              </a:rPr>
              <a:t>год</a:t>
            </a:r>
            <a:r>
              <a:rPr lang="en-US" sz="3800" dirty="0" smtClean="0">
                <a:latin typeface="+mj-lt"/>
              </a:rPr>
              <a:t>;</a:t>
            </a:r>
            <a:br>
              <a:rPr lang="en-US" sz="3800" dirty="0" smtClean="0">
                <a:latin typeface="+mj-lt"/>
              </a:rPr>
            </a:br>
            <a:r>
              <a:rPr lang="ru-RU" sz="3800" dirty="0" err="1" smtClean="0">
                <a:latin typeface="+mj-lt"/>
              </a:rPr>
              <a:t>Исхак</a:t>
            </a:r>
            <a:r>
              <a:rPr lang="ru-RU" sz="3800" dirty="0" smtClean="0">
                <a:latin typeface="+mj-lt"/>
              </a:rPr>
              <a:t> </a:t>
            </a:r>
            <a:r>
              <a:rPr lang="ru-RU" sz="3800" dirty="0" err="1" smtClean="0">
                <a:latin typeface="+mj-lt"/>
              </a:rPr>
              <a:t>Забиров</a:t>
            </a:r>
            <a:r>
              <a:rPr lang="ru-RU" sz="3800" dirty="0" smtClean="0">
                <a:latin typeface="+mj-lt"/>
              </a:rPr>
              <a:t> </a:t>
            </a:r>
            <a:r>
              <a:rPr lang="en-US" sz="3800" dirty="0" smtClean="0">
                <a:latin typeface="+mj-lt"/>
              </a:rPr>
              <a:t>“</a:t>
            </a:r>
            <a:r>
              <a:rPr lang="ru-RU" sz="3800" dirty="0" err="1" smtClean="0">
                <a:latin typeface="+mj-lt"/>
              </a:rPr>
              <a:t>Джалиль</a:t>
            </a:r>
            <a:r>
              <a:rPr lang="ru-RU" sz="3800" dirty="0" smtClean="0">
                <a:latin typeface="+mj-lt"/>
              </a:rPr>
              <a:t> и </a:t>
            </a:r>
            <a:r>
              <a:rPr lang="ru-RU" sz="3800" dirty="0" err="1" smtClean="0">
                <a:latin typeface="+mj-lt"/>
              </a:rPr>
              <a:t>Джалильцы</a:t>
            </a:r>
            <a:r>
              <a:rPr lang="en-US" sz="3800" dirty="0" smtClean="0">
                <a:latin typeface="+mj-lt"/>
              </a:rPr>
              <a:t>”</a:t>
            </a:r>
            <a:r>
              <a:rPr lang="ru-RU" sz="3800" dirty="0" smtClean="0">
                <a:latin typeface="+mj-lt"/>
              </a:rPr>
              <a:t>, </a:t>
            </a:r>
            <a:r>
              <a:rPr lang="ru-RU" sz="3800" dirty="0" err="1" smtClean="0">
                <a:latin typeface="+mj-lt"/>
              </a:rPr>
              <a:t>Таткнигоиздат</a:t>
            </a:r>
            <a:r>
              <a:rPr lang="ru-RU" sz="3800" dirty="0" smtClean="0">
                <a:latin typeface="+mj-lt"/>
              </a:rPr>
              <a:t>, 1983 год</a:t>
            </a:r>
            <a:br>
              <a:rPr lang="ru-RU" sz="3800" dirty="0" smtClean="0">
                <a:latin typeface="+mj-lt"/>
              </a:rPr>
            </a:br>
            <a:r>
              <a:rPr lang="ru-RU" sz="3800" dirty="0" err="1" smtClean="0">
                <a:latin typeface="+mj-lt"/>
              </a:rPr>
              <a:t>Муса</a:t>
            </a:r>
            <a:r>
              <a:rPr lang="ru-RU" sz="3800" dirty="0" smtClean="0">
                <a:latin typeface="+mj-lt"/>
              </a:rPr>
              <a:t> </a:t>
            </a:r>
            <a:r>
              <a:rPr lang="ru-RU" sz="3800" dirty="0" err="1" smtClean="0">
                <a:latin typeface="+mj-lt"/>
              </a:rPr>
              <a:t>Джалиль</a:t>
            </a:r>
            <a:r>
              <a:rPr lang="ru-RU" sz="3800" dirty="0" smtClean="0">
                <a:latin typeface="+mj-lt"/>
              </a:rPr>
              <a:t> </a:t>
            </a:r>
            <a:r>
              <a:rPr lang="en-US" sz="3800" dirty="0" smtClean="0">
                <a:latin typeface="+mj-lt"/>
              </a:rPr>
              <a:t>“</a:t>
            </a:r>
            <a:r>
              <a:rPr lang="ru-RU" sz="3800" dirty="0" err="1" smtClean="0">
                <a:latin typeface="+mj-lt"/>
              </a:rPr>
              <a:t>Моабитская</a:t>
            </a:r>
            <a:r>
              <a:rPr lang="ru-RU" sz="3800" dirty="0" smtClean="0">
                <a:latin typeface="+mj-lt"/>
              </a:rPr>
              <a:t> тетрадь</a:t>
            </a:r>
            <a:r>
              <a:rPr lang="en-US" sz="3800" dirty="0" smtClean="0">
                <a:latin typeface="+mj-lt"/>
              </a:rPr>
              <a:t>”</a:t>
            </a:r>
            <a:r>
              <a:rPr lang="ru-RU" sz="3800" dirty="0" smtClean="0">
                <a:latin typeface="+mj-lt"/>
              </a:rPr>
              <a:t>, </a:t>
            </a:r>
            <a:r>
              <a:rPr lang="ru-RU" sz="3800" dirty="0" err="1" smtClean="0">
                <a:latin typeface="+mj-lt"/>
              </a:rPr>
              <a:t>Таткнигоиздат</a:t>
            </a:r>
            <a:r>
              <a:rPr lang="ru-RU" sz="3800" dirty="0" smtClean="0">
                <a:latin typeface="+mj-lt"/>
              </a:rPr>
              <a:t>, 1986 год</a:t>
            </a:r>
            <a:r>
              <a:rPr lang="en-US" sz="3800" dirty="0" smtClean="0">
                <a:latin typeface="+mj-lt"/>
              </a:rPr>
              <a:t/>
            </a:r>
            <a:br>
              <a:rPr lang="en-US" sz="3800" dirty="0" smtClean="0">
                <a:latin typeface="+mj-lt"/>
              </a:rPr>
            </a:br>
            <a:endParaRPr lang="ru-RU" sz="3800" dirty="0" smtClean="0">
              <a:latin typeface="+mj-lt"/>
            </a:endParaRPr>
          </a:p>
          <a:p>
            <a:r>
              <a:rPr lang="en-US" sz="3800" dirty="0" smtClean="0">
                <a:solidFill>
                  <a:schemeClr val="bg1"/>
                </a:solidFill>
                <a:latin typeface="+mj-lt"/>
                <a:hlinkClick r:id="rId2"/>
              </a:rPr>
              <a:t>http://litirus.ru/biografiya/kratkaya-biografiya-m.dzhalil.html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3800" dirty="0" smtClean="0">
                <a:solidFill>
                  <a:schemeClr val="bg1"/>
                </a:solidFill>
                <a:latin typeface="+mj-lt"/>
              </a:rPr>
            </a:br>
            <a:r>
              <a:rPr lang="en-US" sz="3800" dirty="0" smtClean="0">
                <a:solidFill>
                  <a:schemeClr val="bg1"/>
                </a:solidFill>
                <a:latin typeface="+mj-lt"/>
                <a:hlinkClick r:id="rId3"/>
              </a:rPr>
              <a:t>http://www.</a:t>
            </a:r>
            <a:r>
              <a:rPr lang="ru-RU" sz="3800" dirty="0" smtClean="0">
                <a:solidFill>
                  <a:schemeClr val="bg1"/>
                </a:solidFill>
                <a:latin typeface="+mj-lt"/>
                <a:hlinkClick r:id="rId3"/>
              </a:rPr>
              <a:t>школа1274.рф/</a:t>
            </a:r>
            <a:r>
              <a:rPr lang="en-US" sz="3800" dirty="0" smtClean="0">
                <a:solidFill>
                  <a:schemeClr val="bg1"/>
                </a:solidFill>
                <a:latin typeface="+mj-lt"/>
                <a:hlinkClick r:id="rId3"/>
              </a:rPr>
              <a:t>museum/</a:t>
            </a:r>
            <a:r>
              <a:rPr lang="en-US" sz="3800" dirty="0" err="1" smtClean="0">
                <a:solidFill>
                  <a:schemeClr val="bg1"/>
                </a:solidFill>
                <a:latin typeface="+mj-lt"/>
                <a:hlinkClick r:id="rId3"/>
              </a:rPr>
              <a:t>proekti</a:t>
            </a:r>
            <a:r>
              <a:rPr lang="en-US" sz="3800" dirty="0" smtClean="0">
                <a:solidFill>
                  <a:schemeClr val="bg1"/>
                </a:solidFill>
                <a:latin typeface="+mj-lt"/>
                <a:hlinkClick r:id="rId3"/>
              </a:rPr>
              <a:t>/gzalil.htm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3800" dirty="0" smtClean="0">
                <a:solidFill>
                  <a:schemeClr val="bg1"/>
                </a:solidFill>
                <a:latin typeface="+mj-lt"/>
              </a:rPr>
            </a:br>
            <a:r>
              <a:rPr lang="en-US" sz="3800" dirty="0" smtClean="0">
                <a:solidFill>
                  <a:schemeClr val="bg1"/>
                </a:solidFill>
                <a:latin typeface="+mj-lt"/>
                <a:hlinkClick r:id="rId4"/>
              </a:rPr>
              <a:t>http://www.litra.ru/biography/get/wrid/00547141245484333687/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3800" dirty="0" smtClean="0">
                <a:solidFill>
                  <a:schemeClr val="bg1"/>
                </a:solidFill>
                <a:latin typeface="+mj-lt"/>
              </a:rPr>
            </a:br>
            <a:r>
              <a:rPr lang="en-US" sz="3800" dirty="0" smtClean="0">
                <a:solidFill>
                  <a:schemeClr val="bg1"/>
                </a:solidFill>
                <a:latin typeface="+mj-lt"/>
                <a:hlinkClick r:id="rId5"/>
              </a:rPr>
              <a:t>http://images.yandex.ru/yandsearch?stypey</a:t>
            </a:r>
            <a:endParaRPr lang="ru-RU" sz="38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800" dirty="0" smtClean="0">
                <a:latin typeface="+mj-lt"/>
                <a:hlinkClick r:id="rId6"/>
              </a:rPr>
              <a:t>http://www.referat-web.ru/content/referat/literature/literature139.php</a:t>
            </a:r>
            <a:endParaRPr lang="ru-RU" sz="3800" dirty="0" smtClean="0">
              <a:latin typeface="+mj-lt"/>
            </a:endParaRPr>
          </a:p>
          <a:p>
            <a:r>
              <a:rPr lang="en-US" sz="3800" dirty="0" smtClean="0">
                <a:latin typeface="+mj-lt"/>
                <a:hlinkClick r:id="rId7"/>
              </a:rPr>
              <a:t>http://ru.wikipedia.org/wiki/%CC%F3%F1%E0_%C4%E6%E0%EB%E8%EB%FC</a:t>
            </a:r>
            <a:endParaRPr lang="ru-RU" sz="3800" dirty="0" smtClean="0">
              <a:latin typeface="+mj-lt"/>
            </a:endParaRPr>
          </a:p>
          <a:p>
            <a:r>
              <a:rPr lang="en-US" sz="3800" dirty="0" smtClean="0">
                <a:latin typeface="+mj-lt"/>
                <a:hlinkClick r:id="rId8"/>
              </a:rPr>
              <a:t>http://ppt4web.ru/literatura/musa-dzhalil.html</a:t>
            </a:r>
            <a:r>
              <a:rPr lang="ru-RU" sz="3800" dirty="0" smtClean="0">
                <a:latin typeface="+mj-lt"/>
              </a:rPr>
              <a:t> </a:t>
            </a:r>
          </a:p>
          <a:p>
            <a:r>
              <a:rPr lang="en-US" sz="3800" dirty="0" smtClean="0">
                <a:solidFill>
                  <a:schemeClr val="bg1"/>
                </a:solidFill>
              </a:rPr>
              <a:t/>
            </a:r>
            <a:br>
              <a:rPr lang="en-US" sz="3800" dirty="0" smtClean="0">
                <a:solidFill>
                  <a:schemeClr val="bg1"/>
                </a:solidFill>
              </a:rPr>
            </a:br>
            <a:endParaRPr lang="ru-RU" sz="3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43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860032" y="451948"/>
            <a:ext cx="3960440" cy="549733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Учеба</a:t>
            </a:r>
          </a:p>
          <a:p>
            <a:pPr algn="just"/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 шести лет Муса пошел учиться в </a:t>
            </a:r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сельскую школу, </a:t>
            </a:r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где за год овладел азами грамоты и вызубрил наизусть несколько сур из Корана. В Оренбурге Мустафе </a:t>
            </a:r>
            <a:r>
              <a:rPr lang="ru-RU" sz="18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Залилову</a:t>
            </a:r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удалось устроить сына в медресе «</a:t>
            </a:r>
            <a:r>
              <a:rPr lang="ru-RU" sz="18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Хусаиния</a:t>
            </a:r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» – мусульманское учебное заведение типа духовной семинарии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144"/>
            <a:ext cx="39528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0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Юность поэта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352928" cy="4608512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Бурное богатое событиями время способствовало идейному раннему созреванию будущего поэта. В начале 1917 года одиннадцатилетний Муса пишет стихотворение, в котором говорит о первой мировой войне как о бессмысленной бойне, ежедневно уносящей тысячи жизней, и посылает его в редакцию татарской газеты «</a:t>
            </a:r>
            <a:r>
              <a:rPr lang="ru-RU" sz="18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Вакыт</a:t>
            </a:r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» («Время»). Стихотворение, конечно, осталось ненапечатанным. Позднее Муса вернулся к нему, обличительный пафос и подчеркнув свое сочувствие народным массам («На войне», 1920). Весной 1919 года, когда в окруженном белогвардейцами Оренбурге возникла комсомольская организация, тринадцатилетний Муса записывается в ряды Коммунистического Союза молодежи, рвется на фронт. Но в отряд его не берут: маленький, щуплый, он выглядит совсем мальчишкой. 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19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84168" y="467504"/>
            <a:ext cx="2880320" cy="6057840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Работа</a:t>
            </a:r>
            <a:r>
              <a:rPr lang="ru-RU" sz="51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51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3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В этом доме в Орске в 1925-1926 годах работал инструктором уездного комитета комсомола Муса </a:t>
            </a:r>
            <a:r>
              <a:rPr lang="ru-RU" sz="23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Джалиль</a:t>
            </a:r>
            <a:r>
              <a:rPr lang="ru-RU" sz="23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 В 1929 году поэт доработал поэму, сняв излишний мелодраматизм некоторых сцен и эпизодов. С этого времени поэма печатается под названием «Пройденные пути» (в русском переводе – «Минувшие годы»).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68484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644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algn="ctr"/>
            <a:r>
              <a:rPr lang="ru-RU" sz="2800" b="0" dirty="0" smtClean="0">
                <a:latin typeface="Arial" pitchFamily="34" charset="0"/>
                <a:cs typeface="Arial" pitchFamily="34" charset="0"/>
              </a:rPr>
              <a:t>Этапы в творчестве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15008" y="1268760"/>
            <a:ext cx="8928992" cy="432048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На своем пути к зрелости и мастерству Муса </a:t>
            </a:r>
            <a:r>
              <a:rPr lang="ru-RU" sz="18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Джалиль</a:t>
            </a:r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прошел несколько этапов. С некоторой долей условности их можно ограничить следующими хронологическими рамками: </a:t>
            </a:r>
          </a:p>
          <a:p>
            <a:pPr algn="just"/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ранний (1918-1923)</a:t>
            </a:r>
          </a:p>
          <a:p>
            <a:pPr algn="just"/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путь к зрелости (1924-1932)</a:t>
            </a:r>
          </a:p>
          <a:p>
            <a:pPr algn="just"/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довоенный (1933-1940)</a:t>
            </a:r>
          </a:p>
          <a:p>
            <a:pPr algn="just"/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поэзия периода Великой Отечественной войны</a:t>
            </a:r>
          </a:p>
          <a:p>
            <a:pPr algn="just"/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Сам поэт не раз подчеркивал, что новый этап в его творчестве начинается с 1924 года:</a:t>
            </a:r>
          </a:p>
          <a:p>
            <a:pPr algn="just"/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«В годы рабфака в моем творчестве наметился переворот. В 1924 году я стал писать совсем иначе».</a:t>
            </a:r>
            <a:endParaRPr lang="ru-RU" sz="18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6801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/>
          <a:lstStyle/>
          <a:p>
            <a:pPr algn="ctr"/>
            <a:r>
              <a:rPr lang="ru-RU" sz="2800" b="0" dirty="0" smtClean="0">
                <a:latin typeface="Arial" pitchFamily="34" charset="0"/>
                <a:cs typeface="Arial" pitchFamily="34" charset="0"/>
              </a:rPr>
              <a:t>Война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81336"/>
            <a:ext cx="8892480" cy="4275856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Когда началась Великая Отечественная война, был призван в армию. 13 июля 1941 года поэт попал в формирующийся под Казанью артиллерийский полк «конным разведчиком». Окончил курсы политсостава. Воевал на Ленинградском и </a:t>
            </a:r>
            <a:r>
              <a:rPr lang="ru-RU" sz="18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Волховском</a:t>
            </a:r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фронтах. Был корреспондентом армейской газеты «Отвага» 2-й ударной армии (</a:t>
            </a:r>
            <a:r>
              <a:rPr lang="ru-RU" sz="18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Волховский</a:t>
            </a:r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фронт).Написанное </a:t>
            </a:r>
            <a:r>
              <a:rPr lang="ru-RU" sz="18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Джалилем</a:t>
            </a:r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в первые месяцы войны вошло в сборник «Клятва артиллериста» (1942). Некоторое время от </a:t>
            </a:r>
            <a:r>
              <a:rPr lang="ru-RU" sz="18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Джалиля</a:t>
            </a:r>
            <a:r>
              <a:rPr lang="ru-RU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еще приходили письма. А с июля 1942 года все связи с ним прервались. Наконец пришло уведомление, что Муса пропал без вести.  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14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52928" cy="1143000"/>
          </a:xfrm>
        </p:spPr>
        <p:txBody>
          <a:bodyPr/>
          <a:lstStyle/>
          <a:p>
            <a:pPr algn="ctr"/>
            <a:r>
              <a:rPr lang="ru-RU" sz="2800" b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Письмо с фронта к дочери Чулпан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24936" cy="520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830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1143000"/>
          </a:xfrm>
        </p:spPr>
        <p:txBody>
          <a:bodyPr/>
          <a:lstStyle/>
          <a:p>
            <a:pPr algn="ctr"/>
            <a:r>
              <a:rPr lang="ru-RU" sz="2800" b="0" dirty="0" smtClean="0">
                <a:latin typeface="Arial" pitchFamily="34" charset="0"/>
                <a:cs typeface="Arial" pitchFamily="34" charset="0"/>
              </a:rPr>
              <a:t>Плен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993" y="1052736"/>
            <a:ext cx="4038951" cy="58052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26 июня 1942 года старший политрук </a:t>
            </a:r>
            <a:r>
              <a:rPr lang="ru-RU" sz="26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Залилов</a:t>
            </a:r>
            <a:r>
              <a:rPr lang="ru-RU" sz="26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М.М. с группой солдат и офицеров, пробиваясь из окружения, попал в засаду гитлеровцев. В завязавшемся бою был тяжело ранен в грудь и в бессознательном </a:t>
            </a:r>
            <a:r>
              <a:rPr lang="ru-RU" sz="2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состоянии попал </a:t>
            </a:r>
            <a:r>
              <a:rPr lang="ru-RU" sz="26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плен.</a:t>
            </a:r>
          </a:p>
          <a:p>
            <a:pPr algn="just"/>
            <a:r>
              <a:rPr lang="ru-RU" sz="26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Находясь в концлагере </a:t>
            </a:r>
            <a:r>
              <a:rPr lang="ru-RU" sz="26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Шпандау</a:t>
            </a:r>
            <a:r>
              <a:rPr lang="ru-RU" sz="26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он организовал группу, которая должна была готовить побег. Одновременно вёл политическую работу среди пленных, выпускал листовки, распространял свои стихи, призывающие к сопротивлению и борьбе. По доносу провокатора он был схвачен гестаповцами и заключён в одиночную камеру берлинской тюрьмы </a:t>
            </a:r>
            <a:r>
              <a:rPr lang="ru-RU" sz="26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Моабит</a:t>
            </a:r>
            <a:r>
              <a:rPr lang="ru-RU" sz="26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 Ни жестокие пытки, ни посулы свободы, жизни и благополучия не сломили его воли и преданности Родине.</a:t>
            </a:r>
            <a:endParaRPr lang="ru-RU" sz="26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29005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723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</TotalTime>
  <Words>824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Юность поэта</vt:lpstr>
      <vt:lpstr>Презентация PowerPoint</vt:lpstr>
      <vt:lpstr>Этапы в творчестве</vt:lpstr>
      <vt:lpstr>Война</vt:lpstr>
      <vt:lpstr>Письмо с фронта к дочери Чулпан</vt:lpstr>
      <vt:lpstr>Плен</vt:lpstr>
      <vt:lpstr>Казнь</vt:lpstr>
      <vt:lpstr>Презентация PowerPoint</vt:lpstr>
      <vt:lpstr>Указом Президиума Верховного Совета СССР от 2 февраля 1956 года за исключительную стойкость и мужество, проявленные в боях с немецко- фашистскими захватчиками в Великой Отечественной войне, Мусе Джалилю посмертно присвоено звание Героя Советского Союза. </vt:lpstr>
      <vt:lpstr>Презентация PowerPoint</vt:lpstr>
      <vt:lpstr>Моабитские тетради</vt:lpstr>
      <vt:lpstr>Диплом и знак лауреата премии комсомола Татарии имени Мусы Джалиля</vt:lpstr>
      <vt:lpstr>Улица им. Мусы Джалиля</vt:lpstr>
      <vt:lpstr>Театр оперы и балета  им. Мусы Джалиля</vt:lpstr>
      <vt:lpstr>Памятник Мусы Джалиля в Казани</vt:lpstr>
      <vt:lpstr>Дом в Казани</vt:lpstr>
      <vt:lpstr>Память</vt:lpstr>
      <vt:lpstr>Список использованной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 : Муса Джалиль</dc:title>
  <dc:creator>Антон</dc:creator>
  <cp:lastModifiedBy>1</cp:lastModifiedBy>
  <cp:revision>28</cp:revision>
  <dcterms:created xsi:type="dcterms:W3CDTF">2014-02-20T13:16:29Z</dcterms:created>
  <dcterms:modified xsi:type="dcterms:W3CDTF">2020-02-10T16:07:12Z</dcterms:modified>
</cp:coreProperties>
</file>